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7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aleway" panose="020B0503030101060003" pitchFamily="34" charset="77"/>
      <p:regular r:id="rId29"/>
      <p:bold r:id="rId30"/>
      <p:italic r:id="rId31"/>
      <p:boldItalic r:id="rId32"/>
    </p:embeddedFont>
    <p:embeddedFont>
      <p:font typeface="Ubuntu Light" panose="020B0304030602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++juYdhdgnJWwiZSXyY6uJCr0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5"/>
    <p:restoredTop sz="94671"/>
  </p:normalViewPr>
  <p:slideViewPr>
    <p:cSldViewPr snapToGrid="0" snapToObjects="1">
      <p:cViewPr varScale="1">
        <p:scale>
          <a:sx n="85" d="100"/>
          <a:sy n="85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36c8d4feb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1036c8d4fe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5c69119f1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05c69119f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5c69119f1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105c69119f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5c69119f1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105c69119f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c69119f1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General Verbal Intervention: “Call to Action”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Specific Verbal Intervention: “Warn What to Look for”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Specific Verbal Intervention with Non-verbal Indicators: Physical Involvement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Prepared Material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-US" sz="900" b="1"/>
              <a:t>Instructional</a:t>
            </a:r>
            <a:r>
              <a:rPr lang="en-US" sz="900"/>
              <a:t>: Methods and materials used</a:t>
            </a:r>
            <a:endParaRPr sz="9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/>
              <a:t>  Example: Open-ended questions vs. Memorizing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/>
              <a:t>b.   </a:t>
            </a:r>
            <a:r>
              <a:rPr lang="en-US" sz="900" b="1"/>
              <a:t>Domain</a:t>
            </a:r>
            <a:r>
              <a:rPr lang="en-US" sz="900"/>
              <a:t>: Progression or area of knowledge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/>
              <a:t>  Example: Teaching addition before multiplication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/>
              <a:t>c.   </a:t>
            </a:r>
            <a:r>
              <a:rPr lang="en-US" sz="900" b="1"/>
              <a:t>Temporal</a:t>
            </a:r>
            <a:r>
              <a:rPr lang="en-US" sz="900"/>
              <a:t>: Providing feedback when needed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/>
              <a:t>  Example: Elicitation vs. Telling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105c69119f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5c69119f1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105c69119f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5c69119f1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105c69119f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c69119f1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105c69119f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5c69119f1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05c69119f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5c69119f1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g105c69119f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36c8d4fe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1036c8d4f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5c69119f1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g105c69119f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36c8d4feb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1036c8d4fe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36c8d4feb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1036c8d4fe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36c8d4fe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1036c8d4fe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5c69119f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105c69119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36c8d4feb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1036c8d4fe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36c8d4feb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1036c8d4fe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947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5c69119f1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105c69119f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c69119f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105c69119f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ohne Störer">
  <p:cSld name="Titelfolie ohne Stör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47"/>
          <p:cNvPicPr preferRelativeResize="0"/>
          <p:nvPr/>
        </p:nvPicPr>
        <p:blipFill rotWithShape="1">
          <a:blip r:embed="rId2">
            <a:alphaModFix/>
          </a:blip>
          <a:srcRect l="4856" t="28058" r="7677" b="28322"/>
          <a:stretch/>
        </p:blipFill>
        <p:spPr>
          <a:xfrm>
            <a:off x="0" y="0"/>
            <a:ext cx="12192000" cy="342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47"/>
          <p:cNvSpPr txBox="1">
            <a:spLocks noGrp="1"/>
          </p:cNvSpPr>
          <p:nvPr>
            <p:ph type="body" idx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body" idx="2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body" idx="3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7248" y="5615748"/>
            <a:ext cx="2394752" cy="92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nks/Diagramm">
  <p:cSld name="Text links/Diagram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7"/>
          <p:cNvSpPr txBox="1">
            <a:spLocks noGrp="1"/>
          </p:cNvSpPr>
          <p:nvPr>
            <p:ph type="body" idx="1"/>
          </p:nvPr>
        </p:nvSpPr>
        <p:spPr>
          <a:xfrm>
            <a:off x="514813" y="2769832"/>
            <a:ext cx="5202406" cy="319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57"/>
          <p:cNvSpPr>
            <a:spLocks noGrp="1"/>
          </p:cNvSpPr>
          <p:nvPr>
            <p:ph type="chart" idx="2"/>
          </p:nvPr>
        </p:nvSpPr>
        <p:spPr>
          <a:xfrm>
            <a:off x="6474781" y="2769832"/>
            <a:ext cx="5202406" cy="319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57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57"/>
          <p:cNvSpPr txBox="1"/>
          <p:nvPr/>
        </p:nvSpPr>
        <p:spPr>
          <a:xfrm>
            <a:off x="6480753" y="6001303"/>
            <a:ext cx="51908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7"/>
          <p:cNvSpPr txBox="1">
            <a:spLocks noGrp="1"/>
          </p:cNvSpPr>
          <p:nvPr>
            <p:ph type="body" idx="3"/>
          </p:nvPr>
        </p:nvSpPr>
        <p:spPr>
          <a:xfrm>
            <a:off x="523517" y="742821"/>
            <a:ext cx="9783763" cy="24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57"/>
          <p:cNvSpPr txBox="1">
            <a:spLocks noGrp="1"/>
          </p:cNvSpPr>
          <p:nvPr>
            <p:ph type="body" idx="4"/>
          </p:nvPr>
        </p:nvSpPr>
        <p:spPr>
          <a:xfrm>
            <a:off x="523603" y="1374881"/>
            <a:ext cx="9810005" cy="45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m/Text rechts">
  <p:cSld name="Diagramm/Text rech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8"/>
          <p:cNvSpPr txBox="1">
            <a:spLocks noGrp="1"/>
          </p:cNvSpPr>
          <p:nvPr>
            <p:ph type="body" idx="1"/>
          </p:nvPr>
        </p:nvSpPr>
        <p:spPr>
          <a:xfrm>
            <a:off x="6468208" y="2760955"/>
            <a:ext cx="5200361" cy="320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58"/>
          <p:cNvSpPr>
            <a:spLocks noGrp="1"/>
          </p:cNvSpPr>
          <p:nvPr>
            <p:ph type="chart" idx="2"/>
          </p:nvPr>
        </p:nvSpPr>
        <p:spPr>
          <a:xfrm>
            <a:off x="523430" y="2760955"/>
            <a:ext cx="5200361" cy="320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58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58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7" name="Google Shape;8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8"/>
          <p:cNvSpPr txBox="1">
            <a:spLocks noGrp="1"/>
          </p:cNvSpPr>
          <p:nvPr>
            <p:ph type="body" idx="3"/>
          </p:nvPr>
        </p:nvSpPr>
        <p:spPr>
          <a:xfrm>
            <a:off x="523517" y="742821"/>
            <a:ext cx="9783763" cy="24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58"/>
          <p:cNvSpPr txBox="1">
            <a:spLocks noGrp="1"/>
          </p:cNvSpPr>
          <p:nvPr>
            <p:ph type="body" idx="4"/>
          </p:nvPr>
        </p:nvSpPr>
        <p:spPr>
          <a:xfrm>
            <a:off x="523603" y="1374881"/>
            <a:ext cx="9810005" cy="45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58"/>
          <p:cNvSpPr txBox="1"/>
          <p:nvPr/>
        </p:nvSpPr>
        <p:spPr>
          <a:xfrm>
            <a:off x="532907" y="6001303"/>
            <a:ext cx="51908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rechts/Bild links">
  <p:cSld name="Text rechts/Bild link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9"/>
          <p:cNvSpPr txBox="1">
            <a:spLocks noGrp="1"/>
          </p:cNvSpPr>
          <p:nvPr>
            <p:ph type="body" idx="1"/>
          </p:nvPr>
        </p:nvSpPr>
        <p:spPr>
          <a:xfrm>
            <a:off x="523432" y="1476381"/>
            <a:ext cx="5185252" cy="70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59"/>
          <p:cNvSpPr txBox="1">
            <a:spLocks noGrp="1"/>
          </p:cNvSpPr>
          <p:nvPr>
            <p:ph type="body" idx="2"/>
          </p:nvPr>
        </p:nvSpPr>
        <p:spPr>
          <a:xfrm>
            <a:off x="523430" y="2667768"/>
            <a:ext cx="5194043" cy="206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59"/>
          <p:cNvSpPr txBox="1">
            <a:spLocks noGrp="1"/>
          </p:cNvSpPr>
          <p:nvPr>
            <p:ph type="body" idx="3"/>
          </p:nvPr>
        </p:nvSpPr>
        <p:spPr>
          <a:xfrm>
            <a:off x="523433" y="5102795"/>
            <a:ext cx="5202835" cy="8609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59"/>
          <p:cNvSpPr>
            <a:spLocks noGrp="1"/>
          </p:cNvSpPr>
          <p:nvPr>
            <p:ph type="pic" idx="4"/>
          </p:nvPr>
        </p:nvSpPr>
        <p:spPr>
          <a:xfrm>
            <a:off x="6483318" y="1476381"/>
            <a:ext cx="5194043" cy="4502388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59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59"/>
          <p:cNvSpPr txBox="1"/>
          <p:nvPr/>
        </p:nvSpPr>
        <p:spPr>
          <a:xfrm>
            <a:off x="6480753" y="6001303"/>
            <a:ext cx="51908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9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" name="Google Shape;9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9"/>
          <p:cNvSpPr txBox="1">
            <a:spLocks noGrp="1"/>
          </p:cNvSpPr>
          <p:nvPr>
            <p:ph type="body" idx="5"/>
          </p:nvPr>
        </p:nvSpPr>
        <p:spPr>
          <a:xfrm>
            <a:off x="523517" y="742821"/>
            <a:ext cx="9783763" cy="24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Bilder/Text rechts">
  <p:cSld name="Zwei Bilder/Text rech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0"/>
          <p:cNvSpPr>
            <a:spLocks noGrp="1"/>
          </p:cNvSpPr>
          <p:nvPr>
            <p:ph type="pic" idx="2"/>
          </p:nvPr>
        </p:nvSpPr>
        <p:spPr>
          <a:xfrm>
            <a:off x="514639" y="1995854"/>
            <a:ext cx="2543454" cy="3970878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60"/>
          <p:cNvSpPr>
            <a:spLocks noGrp="1"/>
          </p:cNvSpPr>
          <p:nvPr>
            <p:ph type="pic" idx="3"/>
          </p:nvPr>
        </p:nvSpPr>
        <p:spPr>
          <a:xfrm>
            <a:off x="3178125" y="1995854"/>
            <a:ext cx="2543454" cy="3970877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60"/>
          <p:cNvSpPr txBox="1">
            <a:spLocks noGrp="1"/>
          </p:cNvSpPr>
          <p:nvPr>
            <p:ph type="body" idx="1"/>
          </p:nvPr>
        </p:nvSpPr>
        <p:spPr>
          <a:xfrm>
            <a:off x="6470422" y="2760785"/>
            <a:ext cx="5206939" cy="1881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60"/>
          <p:cNvSpPr txBox="1">
            <a:spLocks noGrp="1"/>
          </p:cNvSpPr>
          <p:nvPr>
            <p:ph type="body" idx="4"/>
          </p:nvPr>
        </p:nvSpPr>
        <p:spPr>
          <a:xfrm>
            <a:off x="6470424" y="4879731"/>
            <a:ext cx="5206938" cy="107820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60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0"/>
          <p:cNvSpPr txBox="1"/>
          <p:nvPr/>
        </p:nvSpPr>
        <p:spPr>
          <a:xfrm>
            <a:off x="523517" y="6001303"/>
            <a:ext cx="254345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0"/>
          <p:cNvSpPr txBox="1"/>
          <p:nvPr/>
        </p:nvSpPr>
        <p:spPr>
          <a:xfrm>
            <a:off x="3186917" y="6001303"/>
            <a:ext cx="254345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0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0" name="Google Shape;11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0"/>
          <p:cNvSpPr txBox="1">
            <a:spLocks noGrp="1"/>
          </p:cNvSpPr>
          <p:nvPr>
            <p:ph type="body" idx="5"/>
          </p:nvPr>
        </p:nvSpPr>
        <p:spPr>
          <a:xfrm>
            <a:off x="523517" y="742821"/>
            <a:ext cx="9783763" cy="24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/Text rechts">
  <p:cSld name="Bild/Text rech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1"/>
          <p:cNvSpPr txBox="1">
            <a:spLocks noGrp="1"/>
          </p:cNvSpPr>
          <p:nvPr>
            <p:ph type="body" idx="1"/>
          </p:nvPr>
        </p:nvSpPr>
        <p:spPr>
          <a:xfrm>
            <a:off x="6480668" y="1995854"/>
            <a:ext cx="5190969" cy="113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1"/>
          <p:cNvSpPr txBox="1">
            <a:spLocks noGrp="1"/>
          </p:cNvSpPr>
          <p:nvPr>
            <p:ph type="body" idx="2"/>
          </p:nvPr>
        </p:nvSpPr>
        <p:spPr>
          <a:xfrm>
            <a:off x="6477598" y="3429000"/>
            <a:ext cx="5190969" cy="253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61"/>
          <p:cNvSpPr>
            <a:spLocks noGrp="1"/>
          </p:cNvSpPr>
          <p:nvPr>
            <p:ph type="pic" idx="3"/>
          </p:nvPr>
        </p:nvSpPr>
        <p:spPr>
          <a:xfrm>
            <a:off x="523432" y="1995854"/>
            <a:ext cx="5190969" cy="3965332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61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61"/>
          <p:cNvSpPr txBox="1"/>
          <p:nvPr/>
        </p:nvSpPr>
        <p:spPr>
          <a:xfrm>
            <a:off x="523517" y="6001303"/>
            <a:ext cx="51908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1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9" name="Google Shape;119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1"/>
          <p:cNvSpPr txBox="1">
            <a:spLocks noGrp="1"/>
          </p:cNvSpPr>
          <p:nvPr>
            <p:ph type="body" idx="4"/>
          </p:nvPr>
        </p:nvSpPr>
        <p:spPr>
          <a:xfrm>
            <a:off x="523517" y="742821"/>
            <a:ext cx="9783763" cy="24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/Text">
  <p:cSld name="Text/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2"/>
          <p:cNvSpPr txBox="1">
            <a:spLocks noGrp="1"/>
          </p:cNvSpPr>
          <p:nvPr>
            <p:ph type="body" idx="1"/>
          </p:nvPr>
        </p:nvSpPr>
        <p:spPr>
          <a:xfrm>
            <a:off x="6477597" y="4123592"/>
            <a:ext cx="5199763" cy="18375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000" tIns="144000" rIns="144000" bIns="144000" anchor="t" anchorCtr="0">
            <a:norm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62"/>
          <p:cNvSpPr txBox="1">
            <a:spLocks noGrp="1"/>
          </p:cNvSpPr>
          <p:nvPr>
            <p:ph type="body" idx="2"/>
          </p:nvPr>
        </p:nvSpPr>
        <p:spPr>
          <a:xfrm>
            <a:off x="6477598" y="2769576"/>
            <a:ext cx="5199763" cy="114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62"/>
          <p:cNvSpPr txBox="1">
            <a:spLocks noGrp="1"/>
          </p:cNvSpPr>
          <p:nvPr>
            <p:ph type="body" idx="3"/>
          </p:nvPr>
        </p:nvSpPr>
        <p:spPr>
          <a:xfrm>
            <a:off x="523431" y="2769575"/>
            <a:ext cx="5199763" cy="319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62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6" name="Google Shape;126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2"/>
          <p:cNvSpPr txBox="1">
            <a:spLocks noGrp="1"/>
          </p:cNvSpPr>
          <p:nvPr>
            <p:ph type="body" idx="4"/>
          </p:nvPr>
        </p:nvSpPr>
        <p:spPr>
          <a:xfrm>
            <a:off x="523517" y="742821"/>
            <a:ext cx="9783763" cy="24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llbild">
  <p:cSld name="Vollbil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3"/>
          <p:cNvSpPr txBox="1">
            <a:spLocks noGrp="1"/>
          </p:cNvSpPr>
          <p:nvPr>
            <p:ph type="body" idx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63"/>
          <p:cNvSpPr>
            <a:spLocks noGrp="1"/>
          </p:cNvSpPr>
          <p:nvPr>
            <p:ph type="pic" idx="2"/>
          </p:nvPr>
        </p:nvSpPr>
        <p:spPr>
          <a:xfrm>
            <a:off x="0" y="1290918"/>
            <a:ext cx="12192000" cy="4006569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63"/>
          <p:cNvSpPr txBox="1">
            <a:spLocks noGrp="1"/>
          </p:cNvSpPr>
          <p:nvPr>
            <p:ph type="body" idx="3"/>
          </p:nvPr>
        </p:nvSpPr>
        <p:spPr>
          <a:xfrm>
            <a:off x="514639" y="5569054"/>
            <a:ext cx="10565737" cy="70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63"/>
          <p:cNvSpPr>
            <a:spLocks noGrp="1"/>
          </p:cNvSpPr>
          <p:nvPr>
            <p:ph type="pic" idx="4"/>
          </p:nvPr>
        </p:nvSpPr>
        <p:spPr>
          <a:xfrm>
            <a:off x="0" y="0"/>
            <a:ext cx="12192000" cy="599242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3" name="Google Shape;133;p63"/>
          <p:cNvSpPr txBox="1"/>
          <p:nvPr/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3"/>
          <p:cNvSpPr txBox="1"/>
          <p:nvPr/>
        </p:nvSpPr>
        <p:spPr>
          <a:xfrm>
            <a:off x="523517" y="6001303"/>
            <a:ext cx="111627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3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ollbild">
  <p:cSld name="1_Vollbild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4"/>
          <p:cNvSpPr txBox="1">
            <a:spLocks noGrp="1"/>
          </p:cNvSpPr>
          <p:nvPr>
            <p:ph type="body" idx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64"/>
          <p:cNvSpPr>
            <a:spLocks noGrp="1"/>
          </p:cNvSpPr>
          <p:nvPr>
            <p:ph type="pic" idx="2"/>
          </p:nvPr>
        </p:nvSpPr>
        <p:spPr>
          <a:xfrm>
            <a:off x="0" y="1290918"/>
            <a:ext cx="12192000" cy="400656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64"/>
          <p:cNvSpPr txBox="1">
            <a:spLocks noGrp="1"/>
          </p:cNvSpPr>
          <p:nvPr>
            <p:ph type="body" idx="3"/>
          </p:nvPr>
        </p:nvSpPr>
        <p:spPr>
          <a:xfrm>
            <a:off x="514639" y="5569054"/>
            <a:ext cx="10565737" cy="70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64"/>
          <p:cNvSpPr>
            <a:spLocks noGrp="1"/>
          </p:cNvSpPr>
          <p:nvPr>
            <p:ph type="pic" idx="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" name="Google Shape;141;p64"/>
          <p:cNvSpPr txBox="1"/>
          <p:nvPr/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4"/>
          <p:cNvSpPr/>
          <p:nvPr/>
        </p:nvSpPr>
        <p:spPr>
          <a:xfrm>
            <a:off x="6315552" y="6251197"/>
            <a:ext cx="5876448" cy="33443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AC53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4"/>
          <p:cNvSpPr txBox="1"/>
          <p:nvPr/>
        </p:nvSpPr>
        <p:spPr>
          <a:xfrm>
            <a:off x="6383045" y="6265697"/>
            <a:ext cx="52943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llbild links/Text">
  <p:cSld name="Vollbild links/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5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1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65"/>
          <p:cNvSpPr txBox="1">
            <a:spLocks noGrp="1"/>
          </p:cNvSpPr>
          <p:nvPr>
            <p:ph type="body" idx="1"/>
          </p:nvPr>
        </p:nvSpPr>
        <p:spPr>
          <a:xfrm>
            <a:off x="6478023" y="1467073"/>
            <a:ext cx="5184822" cy="70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65"/>
          <p:cNvSpPr txBox="1">
            <a:spLocks noGrp="1"/>
          </p:cNvSpPr>
          <p:nvPr>
            <p:ph type="body" idx="3"/>
          </p:nvPr>
        </p:nvSpPr>
        <p:spPr>
          <a:xfrm>
            <a:off x="6478023" y="2769577"/>
            <a:ext cx="5184822" cy="320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65"/>
          <p:cNvSpPr txBox="1">
            <a:spLocks noGrp="1"/>
          </p:cNvSpPr>
          <p:nvPr>
            <p:ph type="body" idx="4"/>
          </p:nvPr>
        </p:nvSpPr>
        <p:spPr>
          <a:xfrm>
            <a:off x="6498189" y="753364"/>
            <a:ext cx="3826542" cy="52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65"/>
          <p:cNvSpPr txBox="1"/>
          <p:nvPr/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5"/>
          <p:cNvSpPr txBox="1">
            <a:spLocks noGrp="1"/>
          </p:cNvSpPr>
          <p:nvPr>
            <p:ph type="dt" idx="10"/>
          </p:nvPr>
        </p:nvSpPr>
        <p:spPr>
          <a:xfrm>
            <a:off x="6480432" y="6347059"/>
            <a:ext cx="18019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65"/>
          <p:cNvSpPr txBox="1"/>
          <p:nvPr/>
        </p:nvSpPr>
        <p:spPr>
          <a:xfrm>
            <a:off x="6478023" y="6015580"/>
            <a:ext cx="51848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/Vollbild rechts">
  <p:cSld name="Text/Vollbild rechts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6"/>
          <p:cNvSpPr>
            <a:spLocks noGrp="1"/>
          </p:cNvSpPr>
          <p:nvPr>
            <p:ph type="pic" idx="2"/>
          </p:nvPr>
        </p:nvSpPr>
        <p:spPr>
          <a:xfrm>
            <a:off x="6482576" y="0"/>
            <a:ext cx="570942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66"/>
          <p:cNvSpPr txBox="1">
            <a:spLocks noGrp="1"/>
          </p:cNvSpPr>
          <p:nvPr>
            <p:ph type="body" idx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66"/>
          <p:cNvSpPr txBox="1"/>
          <p:nvPr/>
        </p:nvSpPr>
        <p:spPr>
          <a:xfrm>
            <a:off x="518541" y="6058916"/>
            <a:ext cx="51908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Image X, Prometheus Archive (example)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6"/>
          <p:cNvSpPr txBox="1">
            <a:spLocks noGrp="1"/>
          </p:cNvSpPr>
          <p:nvPr>
            <p:ph type="sldNum" idx="12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66"/>
          <p:cNvSpPr txBox="1">
            <a:spLocks noGrp="1"/>
          </p:cNvSpPr>
          <p:nvPr>
            <p:ph type="body" idx="3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66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66"/>
          <p:cNvSpPr txBox="1">
            <a:spLocks noGrp="1"/>
          </p:cNvSpPr>
          <p:nvPr>
            <p:ph type="body" idx="4"/>
          </p:nvPr>
        </p:nvSpPr>
        <p:spPr>
          <a:xfrm>
            <a:off x="523517" y="742821"/>
            <a:ext cx="5196521" cy="37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mit Störer">
  <p:cSld name="Titelfolie mit Stör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1"/>
          <p:cNvPicPr preferRelativeResize="0"/>
          <p:nvPr/>
        </p:nvPicPr>
        <p:blipFill rotWithShape="1">
          <a:blip r:embed="rId2">
            <a:alphaModFix/>
          </a:blip>
          <a:srcRect l="4856" t="28058" r="7677" b="28322"/>
          <a:stretch/>
        </p:blipFill>
        <p:spPr>
          <a:xfrm>
            <a:off x="0" y="0"/>
            <a:ext cx="12192000" cy="342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1"/>
          <p:cNvSpPr>
            <a:spLocks noGrp="1"/>
          </p:cNvSpPr>
          <p:nvPr>
            <p:ph type="body" idx="1"/>
          </p:nvPr>
        </p:nvSpPr>
        <p:spPr>
          <a:xfrm rot="552923">
            <a:off x="7430924" y="2364304"/>
            <a:ext cx="2018889" cy="202473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6000" tIns="144000" rIns="0" bIns="360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body" idx="2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body" idx="3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body" idx="4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Google Shape;2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7248" y="5615748"/>
            <a:ext cx="2394752" cy="92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mit Fokusbox">
  <p:cSld name="Titelfolie mit Fokusbox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2"/>
          <p:cNvSpPr txBox="1">
            <a:spLocks noGrp="1"/>
          </p:cNvSpPr>
          <p:nvPr>
            <p:ph type="body" idx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2"/>
          <p:cNvSpPr txBox="1">
            <a:spLocks noGrp="1"/>
          </p:cNvSpPr>
          <p:nvPr>
            <p:ph type="body" idx="2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2"/>
          <p:cNvSpPr txBox="1">
            <a:spLocks noGrp="1"/>
          </p:cNvSpPr>
          <p:nvPr>
            <p:ph type="body" idx="3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" name="Google Shape;2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7248" y="5615748"/>
            <a:ext cx="2394752" cy="92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mit eigenem Bild">
  <p:cSld name="Titelfolie mit eigenem Bild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11538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" name="Google Shape;31;p53"/>
          <p:cNvCxnSpPr/>
          <p:nvPr/>
        </p:nvCxnSpPr>
        <p:spPr>
          <a:xfrm>
            <a:off x="0" y="729762"/>
            <a:ext cx="8396654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53"/>
          <p:cNvCxnSpPr/>
          <p:nvPr/>
        </p:nvCxnSpPr>
        <p:spPr>
          <a:xfrm>
            <a:off x="8396654" y="697832"/>
            <a:ext cx="0" cy="480615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33;p53"/>
          <p:cNvCxnSpPr/>
          <p:nvPr/>
        </p:nvCxnSpPr>
        <p:spPr>
          <a:xfrm>
            <a:off x="1828800" y="5462955"/>
            <a:ext cx="6567854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" name="Google Shape;34;p53"/>
          <p:cNvSpPr txBox="1">
            <a:spLocks noGrp="1"/>
          </p:cNvSpPr>
          <p:nvPr>
            <p:ph type="body" idx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body" idx="3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body" idx="4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" name="Google Shape;3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97248" y="5615748"/>
            <a:ext cx="2394752" cy="92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pitaltrenner">
  <p:cSld name="Kapitaltrenn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4"/>
          <p:cNvPicPr preferRelativeResize="0"/>
          <p:nvPr/>
        </p:nvPicPr>
        <p:blipFill rotWithShape="1">
          <a:blip r:embed="rId2">
            <a:alphaModFix/>
          </a:blip>
          <a:srcRect l="4856" t="28058" r="7677" b="28322"/>
          <a:stretch/>
        </p:blipFill>
        <p:spPr>
          <a:xfrm>
            <a:off x="0" y="0"/>
            <a:ext cx="12192000" cy="34200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4"/>
          <p:cNvSpPr txBox="1">
            <a:spLocks noGrp="1"/>
          </p:cNvSpPr>
          <p:nvPr>
            <p:ph type="body" idx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1" name="Google Shape;4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7248" y="335161"/>
            <a:ext cx="2394752" cy="92666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4"/>
          <p:cNvSpPr txBox="1">
            <a:spLocks noGrp="1"/>
          </p:cNvSpPr>
          <p:nvPr>
            <p:ph type="body" idx="2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54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lussfolie">
  <p:cSld name="Abschlussfoli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5"/>
          <p:cNvPicPr preferRelativeResize="0"/>
          <p:nvPr/>
        </p:nvPicPr>
        <p:blipFill rotWithShape="1">
          <a:blip r:embed="rId2">
            <a:alphaModFix/>
          </a:blip>
          <a:srcRect l="4856" t="28058" r="7677" b="28322"/>
          <a:stretch/>
        </p:blipFill>
        <p:spPr>
          <a:xfrm>
            <a:off x="0" y="0"/>
            <a:ext cx="12192000" cy="342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7248" y="5615748"/>
            <a:ext cx="2394752" cy="92666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5"/>
          <p:cNvSpPr txBox="1">
            <a:spLocks noGrp="1"/>
          </p:cNvSpPr>
          <p:nvPr>
            <p:ph type="body" idx="1"/>
          </p:nvPr>
        </p:nvSpPr>
        <p:spPr>
          <a:xfrm>
            <a:off x="527917" y="4341548"/>
            <a:ext cx="9040617" cy="5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5"/>
          <p:cNvSpPr txBox="1">
            <a:spLocks noGrp="1"/>
          </p:cNvSpPr>
          <p:nvPr>
            <p:ph type="body" idx="2"/>
          </p:nvPr>
        </p:nvSpPr>
        <p:spPr>
          <a:xfrm>
            <a:off x="527917" y="5093270"/>
            <a:ext cx="9040617" cy="52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body" idx="3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se/Zitat">
  <p:cSld name="These/Zita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9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763" cy="24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body" idx="2"/>
          </p:nvPr>
        </p:nvSpPr>
        <p:spPr>
          <a:xfrm>
            <a:off x="523517" y="2004646"/>
            <a:ext cx="11157438" cy="318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nks/Bild">
  <p:cSld name="Text links/Bild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>
            <a:spLocks noGrp="1"/>
          </p:cNvSpPr>
          <p:nvPr>
            <p:ph type="pic" idx="2"/>
          </p:nvPr>
        </p:nvSpPr>
        <p:spPr>
          <a:xfrm>
            <a:off x="6477001" y="2769833"/>
            <a:ext cx="5191567" cy="3204784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523431" y="2769833"/>
            <a:ext cx="5191569" cy="320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0"/>
          <p:cNvSpPr txBox="1">
            <a:spLocks noGrp="1"/>
          </p:cNvSpPr>
          <p:nvPr>
            <p:ph type="body" idx="3"/>
          </p:nvPr>
        </p:nvSpPr>
        <p:spPr>
          <a:xfrm>
            <a:off x="523517" y="742821"/>
            <a:ext cx="9783763" cy="24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body" idx="4"/>
          </p:nvPr>
        </p:nvSpPr>
        <p:spPr>
          <a:xfrm>
            <a:off x="523603" y="1374881"/>
            <a:ext cx="9810005" cy="45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übersicht">
  <p:cSld name="Inhaltsübersich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6"/>
          <p:cNvSpPr txBox="1">
            <a:spLocks noGrp="1"/>
          </p:cNvSpPr>
          <p:nvPr>
            <p:ph type="body" idx="1"/>
          </p:nvPr>
        </p:nvSpPr>
        <p:spPr>
          <a:xfrm>
            <a:off x="523603" y="1374881"/>
            <a:ext cx="9810005" cy="45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56"/>
          <p:cNvSpPr txBox="1">
            <a:spLocks noGrp="1"/>
          </p:cNvSpPr>
          <p:nvPr>
            <p:ph type="body" idx="2"/>
          </p:nvPr>
        </p:nvSpPr>
        <p:spPr>
          <a:xfrm>
            <a:off x="523691" y="2760954"/>
            <a:ext cx="11148032" cy="322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56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56"/>
          <p:cNvSpPr txBox="1">
            <a:spLocks noGrp="1"/>
          </p:cNvSpPr>
          <p:nvPr>
            <p:ph type="dt" idx="10"/>
          </p:nvPr>
        </p:nvSpPr>
        <p:spPr>
          <a:xfrm>
            <a:off x="529154" y="6338181"/>
            <a:ext cx="1633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" name="Google Shape;71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3062" y="325170"/>
            <a:ext cx="1698938" cy="65741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6"/>
          <p:cNvSpPr txBox="1">
            <a:spLocks noGrp="1"/>
          </p:cNvSpPr>
          <p:nvPr>
            <p:ph type="body" idx="3"/>
          </p:nvPr>
        </p:nvSpPr>
        <p:spPr>
          <a:xfrm>
            <a:off x="523517" y="742821"/>
            <a:ext cx="9783763" cy="24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8"/>
          <p:cNvSpPr txBox="1">
            <a:spLocks noGrp="1"/>
          </p:cNvSpPr>
          <p:nvPr>
            <p:ph type="sldNum" idx="12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NuDHSrykoQyQfuv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tinyurl.com/mv3etdh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ni-due.de/colap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>
            <a:spLocks noGrp="1"/>
          </p:cNvSpPr>
          <p:nvPr>
            <p:ph type="body" idx="1"/>
          </p:nvPr>
        </p:nvSpPr>
        <p:spPr>
          <a:xfrm>
            <a:off x="527926" y="4828375"/>
            <a:ext cx="84498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 b="1" dirty="0">
                <a:latin typeface="Raleway"/>
                <a:ea typeface="Raleway"/>
                <a:cs typeface="Raleway"/>
                <a:sym typeface="Raleway"/>
              </a:rPr>
              <a:t>Irene-Angelica </a:t>
            </a:r>
            <a:r>
              <a:rPr lang="en-US" sz="2400" b="1" dirty="0" err="1">
                <a:latin typeface="Raleway"/>
                <a:ea typeface="Raleway"/>
                <a:cs typeface="Raleway"/>
                <a:sym typeface="Raleway"/>
              </a:rPr>
              <a:t>Chounta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 dirty="0">
                <a:latin typeface="Raleway"/>
                <a:ea typeface="Raleway"/>
                <a:cs typeface="Raleway"/>
                <a:sym typeface="Raleway"/>
              </a:rPr>
              <a:t>Computational Methods in Modeling and Analysis of Learning Processes (</a:t>
            </a:r>
            <a:r>
              <a:rPr lang="en-US" sz="2000" dirty="0" err="1">
                <a:latin typeface="Raleway"/>
                <a:ea typeface="Raleway"/>
                <a:cs typeface="Raleway"/>
                <a:sym typeface="Raleway"/>
              </a:rPr>
              <a:t>colaps</a:t>
            </a:r>
            <a:r>
              <a:rPr lang="en-US" sz="2000" dirty="0">
                <a:latin typeface="Raleway"/>
                <a:ea typeface="Raleway"/>
                <a:cs typeface="Raleway"/>
                <a:sym typeface="Raleway"/>
              </a:rPr>
              <a:t>)</a:t>
            </a:r>
            <a:endParaRPr sz="2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 dirty="0">
                <a:latin typeface="Raleway"/>
                <a:ea typeface="Raleway"/>
                <a:cs typeface="Raleway"/>
                <a:sym typeface="Raleway"/>
              </a:rPr>
              <a:t>Department of Computer Science and Applied Cognitive Science (INKO)</a:t>
            </a:r>
            <a:endParaRPr sz="24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1"/>
          <p:cNvSpPr txBox="1">
            <a:spLocks noGrp="1"/>
          </p:cNvSpPr>
          <p:nvPr>
            <p:ph type="body" idx="2"/>
          </p:nvPr>
        </p:nvSpPr>
        <p:spPr>
          <a:xfrm>
            <a:off x="422830" y="3423075"/>
            <a:ext cx="11513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l-GR" sz="3200" b="0" i="0" dirty="0">
                <a:latin typeface="Raleway"/>
                <a:ea typeface="Raleway"/>
                <a:cs typeface="Raleway"/>
                <a:sym typeface="Raleway"/>
              </a:rPr>
              <a:t>Εισαγωγή στη γλώσσα προγραμματισμού </a:t>
            </a:r>
            <a:r>
              <a:rPr lang="en-US" sz="3200" b="0" i="0" dirty="0">
                <a:latin typeface="Raleway"/>
                <a:ea typeface="Raleway"/>
                <a:cs typeface="Raleway"/>
                <a:sym typeface="Raleway"/>
              </a:rPr>
              <a:t>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l-GR" sz="3200" b="0" i="0" dirty="0">
                <a:latin typeface="Raleway"/>
                <a:ea typeface="Raleway"/>
                <a:cs typeface="Raleway"/>
                <a:sym typeface="Raleway"/>
              </a:rPr>
              <a:t>(Πρακτικό Εργαστήρι)</a:t>
            </a:r>
            <a:endParaRPr sz="3200" b="0" i="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36c8d4feb_0_81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Modeling learning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g1036c8d4feb_0_81"/>
          <p:cNvSpPr txBox="1"/>
          <p:nvPr/>
        </p:nvSpPr>
        <p:spPr>
          <a:xfrm>
            <a:off x="1433826" y="2018779"/>
            <a:ext cx="652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NLP for Learning Artifacts Analysis over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036c8d4feb_0_81"/>
          <p:cNvSpPr txBox="1"/>
          <p:nvPr/>
        </p:nvSpPr>
        <p:spPr>
          <a:xfrm>
            <a:off x="609646" y="3009057"/>
            <a:ext cx="4397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Bayesian Networks for  Cognitive State Transitioning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g1036c8d4feb_0_81"/>
          <p:cNvGrpSpPr/>
          <p:nvPr/>
        </p:nvGrpSpPr>
        <p:grpSpPr>
          <a:xfrm>
            <a:off x="4750452" y="2915952"/>
            <a:ext cx="816386" cy="2525411"/>
            <a:chOff x="4841631" y="4639091"/>
            <a:chExt cx="816386" cy="2525411"/>
          </a:xfrm>
        </p:grpSpPr>
        <p:cxnSp>
          <p:nvCxnSpPr>
            <p:cNvPr id="241" name="Google Shape;241;g1036c8d4feb_0_81"/>
            <p:cNvCxnSpPr/>
            <p:nvPr/>
          </p:nvCxnSpPr>
          <p:spPr>
            <a:xfrm>
              <a:off x="4841631" y="4639091"/>
              <a:ext cx="704100" cy="250500"/>
            </a:xfrm>
            <a:prstGeom prst="straightConnector1">
              <a:avLst/>
            </a:prstGeom>
            <a:noFill/>
            <a:ln w="412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2" name="Google Shape;242;g1036c8d4feb_0_81"/>
            <p:cNvCxnSpPr/>
            <p:nvPr/>
          </p:nvCxnSpPr>
          <p:spPr>
            <a:xfrm>
              <a:off x="4884193" y="5343504"/>
              <a:ext cx="555300" cy="0"/>
            </a:xfrm>
            <a:prstGeom prst="straightConnector1">
              <a:avLst/>
            </a:prstGeom>
            <a:noFill/>
            <a:ln w="412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3" name="Google Shape;243;g1036c8d4feb_0_81"/>
            <p:cNvCxnSpPr/>
            <p:nvPr/>
          </p:nvCxnSpPr>
          <p:spPr>
            <a:xfrm rot="10800000" flipH="1">
              <a:off x="4923917" y="6269302"/>
              <a:ext cx="734100" cy="895200"/>
            </a:xfrm>
            <a:prstGeom prst="straightConnector1">
              <a:avLst/>
            </a:prstGeom>
            <a:noFill/>
            <a:ln w="412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44" name="Google Shape;244;g1036c8d4feb_0_81"/>
          <p:cNvSpPr txBox="1"/>
          <p:nvPr/>
        </p:nvSpPr>
        <p:spPr>
          <a:xfrm>
            <a:off x="8203055" y="3177868"/>
            <a:ext cx="35229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Assessments for cognitive, affective and physiological state of individual 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g1036c8d4feb_0_81"/>
          <p:cNvCxnSpPr/>
          <p:nvPr/>
        </p:nvCxnSpPr>
        <p:spPr>
          <a:xfrm>
            <a:off x="7575473" y="3835662"/>
            <a:ext cx="627600" cy="0"/>
          </a:xfrm>
          <a:prstGeom prst="straightConnector1">
            <a:avLst/>
          </a:prstGeom>
          <a:noFill/>
          <a:ln w="412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6" name="Google Shape;246;g1036c8d4feb_0_81"/>
          <p:cNvSpPr txBox="1"/>
          <p:nvPr/>
        </p:nvSpPr>
        <p:spPr>
          <a:xfrm>
            <a:off x="1118061" y="5661878"/>
            <a:ext cx="6559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Pattern recognition and Signal 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 for Personal traits and Well being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036c8d4feb_0_81"/>
          <p:cNvSpPr txBox="1"/>
          <p:nvPr/>
        </p:nvSpPr>
        <p:spPr>
          <a:xfrm>
            <a:off x="1524381" y="4385947"/>
            <a:ext cx="301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SNA for Social Skills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g1036c8d4feb_0_81"/>
          <p:cNvCxnSpPr/>
          <p:nvPr/>
        </p:nvCxnSpPr>
        <p:spPr>
          <a:xfrm rot="10800000" flipH="1">
            <a:off x="4397645" y="4169074"/>
            <a:ext cx="764400" cy="315600"/>
          </a:xfrm>
          <a:prstGeom prst="straightConnector1">
            <a:avLst/>
          </a:prstGeom>
          <a:noFill/>
          <a:ln w="412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49" name="Google Shape;249;g1036c8d4feb_0_81"/>
          <p:cNvGrpSpPr/>
          <p:nvPr/>
        </p:nvGrpSpPr>
        <p:grpSpPr>
          <a:xfrm>
            <a:off x="5469719" y="2557514"/>
            <a:ext cx="2020973" cy="2566091"/>
            <a:chOff x="5469719" y="2557514"/>
            <a:chExt cx="2020973" cy="2566091"/>
          </a:xfrm>
        </p:grpSpPr>
        <p:pic>
          <p:nvPicPr>
            <p:cNvPr id="250" name="Google Shape;250;g1036c8d4feb_0_81" descr="A close up of a logo&#10;&#10;Description automatically generated"/>
            <p:cNvPicPr preferRelativeResize="0"/>
            <p:nvPr/>
          </p:nvPicPr>
          <p:blipFill rotWithShape="1">
            <a:blip r:embed="rId3">
              <a:alphaModFix amt="58999"/>
            </a:blip>
            <a:srcRect/>
            <a:stretch/>
          </p:blipFill>
          <p:spPr>
            <a:xfrm>
              <a:off x="5469719" y="3154404"/>
              <a:ext cx="1969201" cy="1969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g1036c8d4feb_0_81"/>
            <p:cNvSpPr/>
            <p:nvPr/>
          </p:nvSpPr>
          <p:spPr>
            <a:xfrm>
              <a:off x="6046792" y="2557514"/>
              <a:ext cx="1443900" cy="133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252" name="Google Shape;252;g1036c8d4feb_0_81" descr="A close up of a logo&#10;&#10;Description automatically generated"/>
            <p:cNvPicPr preferRelativeResize="0"/>
            <p:nvPr/>
          </p:nvPicPr>
          <p:blipFill rotWithShape="1">
            <a:blip r:embed="rId4">
              <a:alphaModFix amt="63000"/>
            </a:blip>
            <a:srcRect/>
            <a:stretch/>
          </p:blipFill>
          <p:spPr>
            <a:xfrm>
              <a:off x="6142720" y="2606383"/>
              <a:ext cx="1271819" cy="11889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5c69119f1_0_51"/>
          <p:cNvSpPr txBox="1">
            <a:spLocks noGrp="1"/>
          </p:cNvSpPr>
          <p:nvPr>
            <p:ph type="body" idx="1"/>
          </p:nvPr>
        </p:nvSpPr>
        <p:spPr>
          <a:xfrm>
            <a:off x="523526" y="708201"/>
            <a:ext cx="115158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Learning Dashboards, Visualizations, Operation Centers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8" name="Google Shape;258;g105c69119f1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425" y="2860551"/>
            <a:ext cx="6399575" cy="39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05c69119f1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720227"/>
            <a:ext cx="6915624" cy="44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5c69119f1_0_72"/>
          <p:cNvSpPr txBox="1">
            <a:spLocks noGrp="1"/>
          </p:cNvSpPr>
          <p:nvPr>
            <p:ph type="body" idx="1"/>
          </p:nvPr>
        </p:nvSpPr>
        <p:spPr>
          <a:xfrm>
            <a:off x="523526" y="742825"/>
            <a:ext cx="11071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Learning Dashboards, Visualizations, Operation Centers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5" name="Google Shape;265;g105c69119f1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350" y="1011200"/>
            <a:ext cx="10373275" cy="58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5c69119f1_0_79"/>
          <p:cNvSpPr txBox="1">
            <a:spLocks noGrp="1"/>
          </p:cNvSpPr>
          <p:nvPr>
            <p:ph type="body" idx="1"/>
          </p:nvPr>
        </p:nvSpPr>
        <p:spPr>
          <a:xfrm>
            <a:off x="523526" y="742825"/>
            <a:ext cx="11071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From Analytics to Interventions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g105c69119f1_0_79"/>
          <p:cNvSpPr txBox="1"/>
          <p:nvPr/>
        </p:nvSpPr>
        <p:spPr>
          <a:xfrm>
            <a:off x="838200" y="1916515"/>
            <a:ext cx="10515600" cy="2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Assistance Dilemma (Koedinger, Pavlik, McLaren, &amp; Aleven, 2008)</a:t>
            </a:r>
            <a:endParaRPr sz="33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900" i="1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The problem of choosing whether to intervene to support a learner in accomplishing some activity and how</a:t>
            </a:r>
            <a:endParaRPr sz="2900" i="1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2" name="Google Shape;272;g105c69119f1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575" y="3951479"/>
            <a:ext cx="5582551" cy="29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5c69119f1_0_84"/>
          <p:cNvSpPr txBox="1">
            <a:spLocks noGrp="1"/>
          </p:cNvSpPr>
          <p:nvPr>
            <p:ph type="body" idx="1"/>
          </p:nvPr>
        </p:nvSpPr>
        <p:spPr>
          <a:xfrm>
            <a:off x="523526" y="742825"/>
            <a:ext cx="11071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Synthesizing Feedback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8" name="Google Shape;278;g105c69119f1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25" y="3038225"/>
            <a:ext cx="5124450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05c69119f1_0_84"/>
          <p:cNvSpPr txBox="1"/>
          <p:nvPr/>
        </p:nvSpPr>
        <p:spPr>
          <a:xfrm>
            <a:off x="416225" y="1680225"/>
            <a:ext cx="569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Face-to-face teaching strategies (Wood, 1976)</a:t>
            </a:r>
            <a:endParaRPr/>
          </a:p>
        </p:txBody>
      </p:sp>
      <p:pic>
        <p:nvPicPr>
          <p:cNvPr id="280" name="Google Shape;280;g105c69119f1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625" y="2726925"/>
            <a:ext cx="5748394" cy="382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05c69119f1_0_84"/>
          <p:cNvSpPr txBox="1"/>
          <p:nvPr/>
        </p:nvSpPr>
        <p:spPr>
          <a:xfrm>
            <a:off x="6275800" y="1680225"/>
            <a:ext cx="569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Contingent Tutoring (Wood, 2003)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5c69119f1_0_99"/>
          <p:cNvSpPr txBox="1">
            <a:spLocks noGrp="1"/>
          </p:cNvSpPr>
          <p:nvPr>
            <p:ph type="body" idx="1"/>
          </p:nvPr>
        </p:nvSpPr>
        <p:spPr>
          <a:xfrm>
            <a:off x="523526" y="742825"/>
            <a:ext cx="11071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Personalized, Adaptive Feedback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7" name="Google Shape;287;g105c69119f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5" y="1507800"/>
            <a:ext cx="12046374" cy="52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5c69119f1_0_107"/>
          <p:cNvSpPr txBox="1">
            <a:spLocks noGrp="1"/>
          </p:cNvSpPr>
          <p:nvPr>
            <p:ph type="body" idx="1"/>
          </p:nvPr>
        </p:nvSpPr>
        <p:spPr>
          <a:xfrm>
            <a:off x="523526" y="742825"/>
            <a:ext cx="11071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Hands-on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293;g105c69119f1_0_107"/>
          <p:cNvSpPr txBox="1"/>
          <p:nvPr/>
        </p:nvSpPr>
        <p:spPr>
          <a:xfrm>
            <a:off x="641400" y="1916525"/>
            <a:ext cx="11071500" cy="5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a.  A closer look at 4 scenarios;</a:t>
            </a: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b. Review, Reflect, Design (feedback) </a:t>
            </a: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OPEN DISCUSSION </a:t>
            </a: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For each of the 4 scenarios:</a:t>
            </a: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•</a:t>
            </a:r>
            <a:r>
              <a:rPr lang="en-US" sz="2800" i="1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What additional information I would like to have to assess situation</a:t>
            </a:r>
            <a:endParaRPr sz="2800" i="1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•</a:t>
            </a:r>
            <a:r>
              <a:rPr lang="en-US" sz="2800" i="1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What factors should be emphasized in the feedback [e.g. personalization, motivation, content, self-reflection]</a:t>
            </a:r>
            <a:endParaRPr sz="2800" i="1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3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5c69119f1_0_114"/>
          <p:cNvSpPr txBox="1">
            <a:spLocks noGrp="1"/>
          </p:cNvSpPr>
          <p:nvPr>
            <p:ph type="body" idx="1"/>
          </p:nvPr>
        </p:nvSpPr>
        <p:spPr>
          <a:xfrm>
            <a:off x="523526" y="742825"/>
            <a:ext cx="11071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Hands-on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g105c69119f1_0_114"/>
          <p:cNvSpPr txBox="1"/>
          <p:nvPr/>
        </p:nvSpPr>
        <p:spPr>
          <a:xfrm>
            <a:off x="838200" y="1611715"/>
            <a:ext cx="105156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r>
              <a:rPr lang="en-US" sz="28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consent form (</a:t>
            </a:r>
            <a:r>
              <a:rPr lang="en-US" sz="2800" u="sng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https://forms.gle/cNuDHSrykoQyQfuv6</a:t>
            </a:r>
            <a:r>
              <a:rPr lang="en-US" sz="28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r>
              <a:rPr lang="en-US" sz="2800" u="sng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https://tinyurl.com/mv3etdhs</a:t>
            </a:r>
            <a:endParaRPr sz="2800" i="1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3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0" name="Google Shape;300;g105c69119f1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887" y="2853350"/>
            <a:ext cx="5928225" cy="380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5c69119f1_0_124"/>
          <p:cNvSpPr txBox="1">
            <a:spLocks noGrp="1"/>
          </p:cNvSpPr>
          <p:nvPr>
            <p:ph type="body" idx="1"/>
          </p:nvPr>
        </p:nvSpPr>
        <p:spPr>
          <a:xfrm>
            <a:off x="523526" y="742825"/>
            <a:ext cx="11071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Hands-on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g105c69119f1_0_124"/>
          <p:cNvSpPr txBox="1"/>
          <p:nvPr/>
        </p:nvSpPr>
        <p:spPr>
          <a:xfrm>
            <a:off x="838200" y="1916515"/>
            <a:ext cx="10515600" cy="14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https://tinyurl.com/mv3etdhs</a:t>
            </a:r>
            <a:endParaRPr sz="2800" i="1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3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7" name="Google Shape;307;g105c69119f1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7439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5c69119f1_0_137"/>
          <p:cNvSpPr txBox="1">
            <a:spLocks noGrp="1"/>
          </p:cNvSpPr>
          <p:nvPr>
            <p:ph type="body" idx="1"/>
          </p:nvPr>
        </p:nvSpPr>
        <p:spPr>
          <a:xfrm>
            <a:off x="523526" y="742825"/>
            <a:ext cx="11071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Learning in 21st century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3" name="Google Shape;313;g105c69119f1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25" y="1743125"/>
            <a:ext cx="11312150" cy="41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36c8d4feb_0_6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Hello world</a:t>
            </a:r>
            <a:endParaRPr/>
          </a:p>
        </p:txBody>
      </p:sp>
      <p:grpSp>
        <p:nvGrpSpPr>
          <p:cNvPr id="172" name="Google Shape;172;g1036c8d4feb_0_6"/>
          <p:cNvGrpSpPr/>
          <p:nvPr/>
        </p:nvGrpSpPr>
        <p:grpSpPr>
          <a:xfrm>
            <a:off x="5736467" y="1638963"/>
            <a:ext cx="6455444" cy="4351323"/>
            <a:chOff x="1593114" y="1371600"/>
            <a:chExt cx="9064089" cy="5072063"/>
          </a:xfrm>
        </p:grpSpPr>
        <p:pic>
          <p:nvPicPr>
            <p:cNvPr id="173" name="Google Shape;173;g1036c8d4feb_0_6"/>
            <p:cNvPicPr preferRelativeResize="0"/>
            <p:nvPr/>
          </p:nvPicPr>
          <p:blipFill rotWithShape="1">
            <a:blip r:embed="rId3">
              <a:alphaModFix/>
            </a:blip>
            <a:srcRect l="3150" r="796"/>
            <a:stretch/>
          </p:blipFill>
          <p:spPr>
            <a:xfrm>
              <a:off x="1593114" y="1371600"/>
              <a:ext cx="9064089" cy="5072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1036c8d4feb_0_6" descr="C:\Users\ichounta\AppData\Local\Microsoft\Windows\INetCache\IE\4L7Z6MJ6\X-marks-the-spot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6248401" y="2783746"/>
              <a:ext cx="221105" cy="271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1036c8d4feb_0_6"/>
            <p:cNvPicPr preferRelativeResize="0"/>
            <p:nvPr/>
          </p:nvPicPr>
          <p:blipFill rotWithShape="1">
            <a:blip r:embed="rId5">
              <a:alphaModFix/>
            </a:blip>
            <a:srcRect r="28274"/>
            <a:stretch/>
          </p:blipFill>
          <p:spPr>
            <a:xfrm>
              <a:off x="4896461" y="2554950"/>
              <a:ext cx="1042783" cy="644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1036c8d4feb_0_6"/>
            <p:cNvPicPr preferRelativeResize="0"/>
            <p:nvPr/>
          </p:nvPicPr>
          <p:blipFill rotWithShape="1">
            <a:blip r:embed="rId6">
              <a:alphaModFix/>
            </a:blip>
            <a:srcRect l="15913" t="16326" r="18382" b="18129"/>
            <a:stretch/>
          </p:blipFill>
          <p:spPr>
            <a:xfrm>
              <a:off x="2604746" y="1770517"/>
              <a:ext cx="1357315" cy="832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g1036c8d4feb_0_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518482" y="1745506"/>
              <a:ext cx="899266" cy="829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g1036c8d4feb_0_6" descr="C:\Users\ichounta\AppData\Local\Microsoft\Windows\INetCache\IE\4L7Z6MJ6\X-marks-the-spot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5857615" y="2303046"/>
              <a:ext cx="221105" cy="271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g1036c8d4feb_0_6" descr="C:\Users\ichounta\AppData\Local\Microsoft\Windows\INetCache\IE\4L7Z6MJ6\X-marks-the-spot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3318107" y="2672805"/>
              <a:ext cx="221105" cy="271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g1036c8d4feb_0_6" descr="C:\Users\ichounta\AppData\Local\Microsoft\Windows\INetCache\IE\4L7Z6MJ6\X-marks-the-spot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6260125" y="2190406"/>
              <a:ext cx="221105" cy="271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g1036c8d4feb_0_6" descr="A picture containing sky, object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49268" y="2652412"/>
              <a:ext cx="1017465" cy="10174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g1036c8d4feb_0_6"/>
          <p:cNvSpPr txBox="1"/>
          <p:nvPr/>
        </p:nvSpPr>
        <p:spPr>
          <a:xfrm>
            <a:off x="0" y="1467149"/>
            <a:ext cx="5791500" cy="1569900"/>
          </a:xfrm>
          <a:prstGeom prst="rect">
            <a:avLst/>
          </a:prstGeom>
          <a:solidFill>
            <a:srgbClr val="2F513D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2649"/>
                </a:solidFill>
                <a:latin typeface="Ubuntu Light"/>
                <a:ea typeface="Ubuntu Light"/>
                <a:cs typeface="Ubuntu Light"/>
                <a:sym typeface="Ubuntu Light"/>
              </a:rPr>
              <a:t>Electrical and Computer Engineering, University of Patras - PhD in Human-Computer Interaction and Educational Technologies (2014)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036c8d4feb_0_6"/>
          <p:cNvSpPr txBox="1"/>
          <p:nvPr/>
        </p:nvSpPr>
        <p:spPr>
          <a:xfrm>
            <a:off x="0" y="3041232"/>
            <a:ext cx="5791500" cy="831000"/>
          </a:xfrm>
          <a:prstGeom prst="rect">
            <a:avLst/>
          </a:prstGeom>
          <a:solidFill>
            <a:srgbClr val="B15504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2649"/>
                </a:solidFill>
                <a:latin typeface="Ubuntu Light"/>
                <a:ea typeface="Ubuntu Light"/>
                <a:cs typeface="Ubuntu Light"/>
                <a:sym typeface="Ubuntu Light"/>
              </a:rPr>
              <a:t>Postdoctoral Researcher, University of Duisburg-Essen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036c8d4feb_0_6"/>
          <p:cNvSpPr txBox="1"/>
          <p:nvPr/>
        </p:nvSpPr>
        <p:spPr>
          <a:xfrm>
            <a:off x="0" y="3872229"/>
            <a:ext cx="5791500" cy="831000"/>
          </a:xfrm>
          <a:prstGeom prst="rect">
            <a:avLst/>
          </a:prstGeom>
          <a:solidFill>
            <a:srgbClr val="C00000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2649"/>
                </a:solidFill>
                <a:latin typeface="Ubuntu Light"/>
                <a:ea typeface="Ubuntu Light"/>
                <a:cs typeface="Ubuntu Light"/>
                <a:sym typeface="Ubuntu Light"/>
              </a:rPr>
              <a:t>Postdoctoral Researcher, Carnegie Mellon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036c8d4feb_0_6"/>
          <p:cNvSpPr txBox="1"/>
          <p:nvPr/>
        </p:nvSpPr>
        <p:spPr>
          <a:xfrm>
            <a:off x="-27502" y="4703226"/>
            <a:ext cx="5819100" cy="461700"/>
          </a:xfrm>
          <a:prstGeom prst="rect">
            <a:avLst/>
          </a:prstGeom>
          <a:solidFill>
            <a:srgbClr val="B15504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2649"/>
                </a:solidFill>
                <a:latin typeface="Ubuntu Light"/>
                <a:ea typeface="Ubuntu Light"/>
                <a:cs typeface="Ubuntu Light"/>
                <a:sym typeface="Ubuntu Light"/>
              </a:rPr>
              <a:t>Assistant Professor, University of Tartu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036c8d4feb_0_6"/>
          <p:cNvSpPr txBox="1"/>
          <p:nvPr/>
        </p:nvSpPr>
        <p:spPr>
          <a:xfrm>
            <a:off x="-30406" y="5157161"/>
            <a:ext cx="5819100" cy="831000"/>
          </a:xfrm>
          <a:prstGeom prst="rect">
            <a:avLst/>
          </a:prstGeom>
          <a:solidFill>
            <a:srgbClr val="465A89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002649"/>
                </a:solidFill>
                <a:latin typeface="Ubuntu Light"/>
                <a:ea typeface="Ubuntu Light"/>
                <a:cs typeface="Ubuntu Light"/>
                <a:sym typeface="Ubuntu Light"/>
              </a:rPr>
              <a:t>J.Professor, University of Duisburg-Essen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5c69119f1_0_143"/>
          <p:cNvSpPr txBox="1">
            <a:spLocks noGrp="1"/>
          </p:cNvSpPr>
          <p:nvPr>
            <p:ph type="body" idx="1"/>
          </p:nvPr>
        </p:nvSpPr>
        <p:spPr>
          <a:xfrm>
            <a:off x="523526" y="742825"/>
            <a:ext cx="11071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Learning in 21st century</a:t>
            </a:r>
            <a:endParaRPr sz="3600" b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endParaRPr sz="3600" b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9" name="Google Shape;319;g105c69119f1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" y="1624625"/>
            <a:ext cx="11533524" cy="42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8627"/>
          </a:schemeClr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36c8d4feb_0_153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Get in touch!</a:t>
            </a:r>
            <a:endParaRPr/>
          </a:p>
        </p:txBody>
      </p:sp>
      <p:pic>
        <p:nvPicPr>
          <p:cNvPr id="325" name="Google Shape;325;g1036c8d4feb_0_153"/>
          <p:cNvPicPr preferRelativeResize="0"/>
          <p:nvPr/>
        </p:nvPicPr>
        <p:blipFill rotWithShape="1">
          <a:blip r:embed="rId3">
            <a:alphaModFix/>
          </a:blip>
          <a:srcRect t="19211" b="19210"/>
          <a:stretch/>
        </p:blipFill>
        <p:spPr>
          <a:xfrm>
            <a:off x="0" y="1854200"/>
            <a:ext cx="12192000" cy="500380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036c8d4feb_0_153"/>
          <p:cNvSpPr txBox="1">
            <a:spLocks noGrp="1"/>
          </p:cNvSpPr>
          <p:nvPr>
            <p:ph type="body" idx="2"/>
          </p:nvPr>
        </p:nvSpPr>
        <p:spPr>
          <a:xfrm>
            <a:off x="2373075" y="2373075"/>
            <a:ext cx="7718100" cy="3363900"/>
          </a:xfrm>
          <a:prstGeom prst="rect">
            <a:avLst/>
          </a:prstGeom>
          <a:solidFill>
            <a:srgbClr val="FFFFFF">
              <a:alpha val="86274"/>
            </a:srgbClr>
          </a:solidFill>
          <a:ln>
            <a:noFill/>
          </a:ln>
        </p:spPr>
        <p:txBody>
          <a:bodyPr spcFirstLastPara="1" wrap="square" lIns="0" tIns="360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b="0" i="0"/>
              <a:t>happy to answer your questions</a:t>
            </a:r>
            <a:endParaRPr b="0" i="0"/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sz="3100" u="sng">
                <a:solidFill>
                  <a:schemeClr val="hlink"/>
                </a:solidFill>
                <a:highlight>
                  <a:srgbClr val="002649"/>
                </a:highlight>
                <a:latin typeface="Raleway"/>
                <a:ea typeface="Raleway"/>
                <a:cs typeface="Raleway"/>
                <a:sym typeface="Raleway"/>
                <a:hlinkClick r:id="rId4"/>
              </a:rPr>
              <a:t>https://www.uni-due.de/colaps/</a:t>
            </a:r>
            <a:endParaRPr sz="2700" b="0" i="0">
              <a:highlight>
                <a:srgbClr val="002649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sz="2800" b="0" i="0">
                <a:latin typeface="Raleway"/>
                <a:ea typeface="Raleway"/>
                <a:cs typeface="Raleway"/>
                <a:sym typeface="Raleway"/>
              </a:rPr>
              <a:t>irene-angelica.chounta@uni-due.de</a:t>
            </a:r>
            <a:endParaRPr sz="2800" b="0" i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8627"/>
          </a:schemeClr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36c8d4feb_0_31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Digital Technologies &amp; Education</a:t>
            </a:r>
            <a:endParaRPr/>
          </a:p>
        </p:txBody>
      </p:sp>
      <p:pic>
        <p:nvPicPr>
          <p:cNvPr id="192" name="Google Shape;192;g1036c8d4feb_0_31"/>
          <p:cNvPicPr preferRelativeResize="0"/>
          <p:nvPr/>
        </p:nvPicPr>
        <p:blipFill rotWithShape="1">
          <a:blip r:embed="rId3">
            <a:alphaModFix/>
          </a:blip>
          <a:srcRect t="19218" b="19219"/>
          <a:stretch/>
        </p:blipFill>
        <p:spPr>
          <a:xfrm>
            <a:off x="0" y="1854200"/>
            <a:ext cx="12191999" cy="500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8627"/>
          </a:schemeClr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36c8d4feb_0_36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Digital technologies &amp; Education</a:t>
            </a:r>
            <a:endParaRPr/>
          </a:p>
        </p:txBody>
      </p:sp>
      <p:pic>
        <p:nvPicPr>
          <p:cNvPr id="198" name="Google Shape;198;g1036c8d4feb_0_36"/>
          <p:cNvPicPr preferRelativeResize="0"/>
          <p:nvPr/>
        </p:nvPicPr>
        <p:blipFill rotWithShape="1">
          <a:blip r:embed="rId3">
            <a:alphaModFix amt="44000"/>
          </a:blip>
          <a:srcRect t="19218" b="19219"/>
          <a:stretch/>
        </p:blipFill>
        <p:spPr>
          <a:xfrm>
            <a:off x="0" y="1854200"/>
            <a:ext cx="12191999" cy="500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036c8d4feb_0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0743" y="1942581"/>
            <a:ext cx="6350000" cy="42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8630"/>
          </a:scheme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5c69119f1_0_0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Learning Analytics</a:t>
            </a:r>
            <a:endParaRPr/>
          </a:p>
        </p:txBody>
      </p:sp>
      <p:pic>
        <p:nvPicPr>
          <p:cNvPr id="205" name="Google Shape;205;g105c69119f1_0_0"/>
          <p:cNvPicPr preferRelativeResize="0"/>
          <p:nvPr/>
        </p:nvPicPr>
        <p:blipFill rotWithShape="1">
          <a:blip r:embed="rId3">
            <a:alphaModFix amt="44000"/>
          </a:blip>
          <a:srcRect t="19219" b="19219"/>
          <a:stretch/>
        </p:blipFill>
        <p:spPr>
          <a:xfrm>
            <a:off x="0" y="1854200"/>
            <a:ext cx="12192000" cy="500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05c69119f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012" y="1861900"/>
            <a:ext cx="4929975" cy="3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05c69119f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62721"/>
            <a:ext cx="806767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36c8d4feb_0_42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l-GR" sz="3600" b="0" dirty="0">
                <a:latin typeface="Raleway"/>
                <a:sym typeface="Raleway"/>
              </a:rPr>
              <a:t>Και τι θα κάνουμε σήμερα?</a:t>
            </a:r>
            <a:endParaRPr dirty="0"/>
          </a:p>
        </p:txBody>
      </p:sp>
      <p:sp>
        <p:nvSpPr>
          <p:cNvPr id="213" name="Google Shape;213;g1036c8d4feb_0_42"/>
          <p:cNvSpPr txBox="1"/>
          <p:nvPr/>
        </p:nvSpPr>
        <p:spPr>
          <a:xfrm>
            <a:off x="838200" y="1916515"/>
            <a:ext cx="10515600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r>
              <a:rPr lang="el-GR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Ανάγνωση δεδομένων και βασική επεξεργασία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r>
              <a:rPr lang="el-GR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Αν</a:t>
            </a:r>
            <a:r>
              <a:rPr lang="en-US" sz="2800" dirty="0" err="1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ά</a:t>
            </a:r>
            <a:r>
              <a:rPr lang="el-GR" sz="2800" dirty="0" err="1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λυση</a:t>
            </a:r>
            <a:r>
              <a:rPr lang="el-GR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 δεδομένων με βασικές τεχνικές Επεξεργασίας Φυσικής Γλώσσας (</a:t>
            </a:r>
            <a:r>
              <a:rPr lang="en-US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Natural Language Processing, NLP) </a:t>
            </a:r>
            <a:r>
              <a:rPr lang="el-GR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και Ανάλυσης Κοινωνικών Δικτύων (</a:t>
            </a:r>
            <a:r>
              <a:rPr lang="en-US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Social Network Analysis, SNA)</a:t>
            </a:r>
            <a:endParaRPr lang="el-GR" sz="2800" dirty="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r>
              <a:rPr lang="el-GR" sz="2800" dirty="0" err="1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Οπτικοποίηση</a:t>
            </a:r>
            <a:r>
              <a:rPr lang="el-GR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 δεδομένων και παρουσίαση αποτελεσμάτων</a:t>
            </a:r>
            <a:endParaRPr lang="en-US" sz="2800" dirty="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endParaRPr lang="el-GR" sz="2800" dirty="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endParaRPr sz="2800" dirty="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6" name="Picture 2" descr="R: R Logo">
            <a:extLst>
              <a:ext uri="{FF2B5EF4-FFF2-40B4-BE49-F238E27FC236}">
                <a16:creationId xmlns:a16="http://schemas.microsoft.com/office/drawing/2014/main" id="{78704735-0DB4-0E4E-9C53-A0AB23A2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167" y="4180382"/>
            <a:ext cx="3238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36c8d4feb_0_42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l-GR" sz="3600" b="0" dirty="0">
                <a:latin typeface="Raleway"/>
                <a:sym typeface="Raleway"/>
              </a:rPr>
              <a:t>Πρώτα βήματα…</a:t>
            </a:r>
            <a:endParaRPr dirty="0"/>
          </a:p>
        </p:txBody>
      </p:sp>
      <p:sp>
        <p:nvSpPr>
          <p:cNvPr id="213" name="Google Shape;213;g1036c8d4feb_0_42"/>
          <p:cNvSpPr txBox="1"/>
          <p:nvPr/>
        </p:nvSpPr>
        <p:spPr>
          <a:xfrm>
            <a:off x="838200" y="1916515"/>
            <a:ext cx="105156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r>
              <a:rPr lang="el-GR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Περιβάλλον</a:t>
            </a:r>
            <a:r>
              <a:rPr lang="en-US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 -&gt; </a:t>
            </a:r>
            <a:r>
              <a:rPr lang="en-US" sz="2800" dirty="0" err="1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rstudio</a:t>
            </a:r>
            <a:endParaRPr lang="el-GR" sz="2800" dirty="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>
              <a:buClr>
                <a:srgbClr val="002649"/>
              </a:buClr>
              <a:buSzPts val="2800"/>
              <a:buFont typeface="Raleway"/>
              <a:buChar char="●"/>
            </a:pPr>
            <a:r>
              <a:rPr lang="el-GR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Δεδομένα</a:t>
            </a:r>
            <a:r>
              <a:rPr lang="en-US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 -&gt; https://</a:t>
            </a:r>
            <a:r>
              <a:rPr lang="en-US" sz="2800" dirty="0" err="1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tinyurl.com</a:t>
            </a:r>
            <a:r>
              <a:rPr lang="en-US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sz="2800" dirty="0" err="1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ggc</a:t>
            </a:r>
            <a:r>
              <a:rPr lang="en-US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-data</a:t>
            </a:r>
          </a:p>
          <a:p>
            <a:pPr marL="457200" lvl="0" indent="-406400">
              <a:buClr>
                <a:srgbClr val="002649"/>
              </a:buClr>
              <a:buSzPts val="2800"/>
              <a:buFont typeface="Raleway"/>
              <a:buChar char="●"/>
            </a:pPr>
            <a:r>
              <a:rPr lang="el-GR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Τρόπος εργασίας</a:t>
            </a:r>
            <a:r>
              <a:rPr lang="en-US" sz="2800" dirty="0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….?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endParaRPr lang="el-GR" sz="2800" dirty="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Raleway"/>
              <a:buChar char="●"/>
            </a:pPr>
            <a:endParaRPr sz="2800" dirty="0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6" name="Picture 2" descr="R: R Logo">
            <a:extLst>
              <a:ext uri="{FF2B5EF4-FFF2-40B4-BE49-F238E27FC236}">
                <a16:creationId xmlns:a16="http://schemas.microsoft.com/office/drawing/2014/main" id="{78704735-0DB4-0E4E-9C53-A0AB23A2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167" y="4180382"/>
            <a:ext cx="3238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4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c69119f1_0_42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Personalized, adaptive tutoring</a:t>
            </a:r>
            <a:endParaRPr/>
          </a:p>
        </p:txBody>
      </p:sp>
      <p:pic>
        <p:nvPicPr>
          <p:cNvPr id="219" name="Google Shape;219;g105c69119f1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0" y="2227526"/>
            <a:ext cx="5957475" cy="28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05c69119f1_0_19" descr="A group of people sitting at a table in front of a whiteboard&#10;&#10;Description automatically generated with low confidence"/>
          <p:cNvPicPr preferRelativeResize="0"/>
          <p:nvPr/>
        </p:nvPicPr>
        <p:blipFill rotWithShape="1">
          <a:blip r:embed="rId3">
            <a:alphaModFix amt="32000"/>
          </a:blip>
          <a:srcRect l="36170" t="44077" r="2719" b="-559"/>
          <a:stretch/>
        </p:blipFill>
        <p:spPr>
          <a:xfrm>
            <a:off x="838200" y="2866179"/>
            <a:ext cx="4161562" cy="25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05c69119f1_0_19"/>
          <p:cNvSpPr txBox="1">
            <a:spLocks noGrp="1"/>
          </p:cNvSpPr>
          <p:nvPr>
            <p:ph type="body" idx="1"/>
          </p:nvPr>
        </p:nvSpPr>
        <p:spPr>
          <a:xfrm>
            <a:off x="523517" y="742821"/>
            <a:ext cx="978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US" sz="3600" b="0">
                <a:latin typeface="Raleway"/>
                <a:ea typeface="Raleway"/>
                <a:cs typeface="Raleway"/>
                <a:sym typeface="Raleway"/>
              </a:rPr>
              <a:t>Modeling learning</a:t>
            </a:r>
            <a:endParaRPr/>
          </a:p>
        </p:txBody>
      </p:sp>
      <p:pic>
        <p:nvPicPr>
          <p:cNvPr id="226" name="Google Shape;226;g105c69119f1_0_19" descr="A close up of a logo&#10;&#10;Description automatically generated"/>
          <p:cNvPicPr preferRelativeResize="0"/>
          <p:nvPr/>
        </p:nvPicPr>
        <p:blipFill rotWithShape="1">
          <a:blip r:embed="rId4">
            <a:alphaModFix amt="14000"/>
          </a:blip>
          <a:srcRect/>
          <a:stretch/>
        </p:blipFill>
        <p:spPr>
          <a:xfrm>
            <a:off x="3386636" y="2339527"/>
            <a:ext cx="4492881" cy="43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05c69119f1_0_19"/>
          <p:cNvSpPr txBox="1"/>
          <p:nvPr/>
        </p:nvSpPr>
        <p:spPr>
          <a:xfrm>
            <a:off x="838200" y="1916515"/>
            <a:ext cx="105156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649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2649"/>
                </a:solidFill>
                <a:latin typeface="Raleway"/>
                <a:ea typeface="Raleway"/>
                <a:cs typeface="Raleway"/>
                <a:sym typeface="Raleway"/>
              </a:rPr>
              <a:t>Challenge: Using students’ practice data to computationally model their cognitive, social and affective state</a:t>
            </a:r>
            <a:endParaRPr sz="2800" b="0" i="0" u="none" strike="noStrike" cap="none">
              <a:solidFill>
                <a:srgbClr val="00264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8" name="Google Shape;228;g105c69119f1_0_19"/>
          <p:cNvGrpSpPr/>
          <p:nvPr/>
        </p:nvGrpSpPr>
        <p:grpSpPr>
          <a:xfrm>
            <a:off x="6754625" y="3380525"/>
            <a:ext cx="4986036" cy="2202601"/>
            <a:chOff x="337851" y="3521378"/>
            <a:chExt cx="4986036" cy="2202601"/>
          </a:xfrm>
        </p:grpSpPr>
        <p:sp>
          <p:nvSpPr>
            <p:cNvPr id="229" name="Google Shape;229;g105c69119f1_0_19"/>
            <p:cNvSpPr txBox="1"/>
            <p:nvPr/>
          </p:nvSpPr>
          <p:spPr>
            <a:xfrm>
              <a:off x="337851" y="3521378"/>
              <a:ext cx="3094200" cy="22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763802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Machine-learning for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763802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student modeling[1]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0" name="Google Shape;230;g105c69119f1_0_19" descr="A close up of a 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54686" y="3754779"/>
              <a:ext cx="1969201" cy="1969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g105c69119f1_0_19"/>
          <p:cNvSpPr txBox="1"/>
          <p:nvPr/>
        </p:nvSpPr>
        <p:spPr>
          <a:xfrm>
            <a:off x="0" y="6461134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Chounta, I.A. (2019). 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Combining Machine Learning and Learning Analytics to Provide Personalized, Adaptive Scaffolding. In Proceedings of 13th International Conference on Computer Supported Collaborative Learning (CSCL) 2019 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105c69119f1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7725" y="3934050"/>
            <a:ext cx="38862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lgemeine 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folien (Schlicht)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Macintosh PowerPoint</Application>
  <PresentationFormat>Widescreen</PresentationFormat>
  <Paragraphs>80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Noto Sans Symbols</vt:lpstr>
      <vt:lpstr>Raleway</vt:lpstr>
      <vt:lpstr>Ubuntu Light</vt:lpstr>
      <vt:lpstr>Calibri</vt:lpstr>
      <vt:lpstr>Allgemeine Folien</vt:lpstr>
      <vt:lpstr>Inhaltsfolien (Schlicht)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Irene-Angelica Chounta</cp:lastModifiedBy>
  <cp:revision>1</cp:revision>
  <dcterms:created xsi:type="dcterms:W3CDTF">2020-12-09T14:30:18Z</dcterms:created>
  <dcterms:modified xsi:type="dcterms:W3CDTF">2021-12-15T18:47:34Z</dcterms:modified>
</cp:coreProperties>
</file>